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04" r:id="rId3"/>
    <p:sldId id="303" r:id="rId4"/>
    <p:sldId id="306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15" r:id="rId13"/>
    <p:sldId id="318" r:id="rId14"/>
    <p:sldId id="316" r:id="rId15"/>
    <p:sldId id="319" r:id="rId16"/>
    <p:sldId id="317" r:id="rId17"/>
    <p:sldId id="320" r:id="rId18"/>
    <p:sldId id="321" r:id="rId19"/>
    <p:sldId id="322" r:id="rId20"/>
    <p:sldId id="30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E"/>
    <a:srgbClr val="B4E915"/>
    <a:srgbClr val="1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78" y="1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917C1-87BB-40BC-86B1-A1D0B737A19A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01889-2C52-4073-886C-8117483D84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1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317fca73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317fca73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024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2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53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59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99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200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56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68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28d50a88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28d50a88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8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97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2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0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2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56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6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0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83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4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5">
  <p:cSld name="Титульный слайд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9233" y="240000"/>
            <a:ext cx="748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53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" name="Google Shape;21;p4" descr="Название курса" title="Название курса"/>
          <p:cNvSpPr txBox="1">
            <a:spLocks noGrp="1"/>
          </p:cNvSpPr>
          <p:nvPr>
            <p:ph type="subTitle" idx="1"/>
          </p:nvPr>
        </p:nvSpPr>
        <p:spPr>
          <a:xfrm>
            <a:off x="306500" y="2415400"/>
            <a:ext cx="65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4" descr="Название курса" title="Название курса"/>
          <p:cNvSpPr txBox="1">
            <a:spLocks noGrp="1"/>
          </p:cNvSpPr>
          <p:nvPr>
            <p:ph type="subTitle" idx="2"/>
          </p:nvPr>
        </p:nvSpPr>
        <p:spPr>
          <a:xfrm>
            <a:off x="333767" y="5510233"/>
            <a:ext cx="65484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67" y="398401"/>
            <a:ext cx="3612733" cy="5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971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ru" smtClean="0"/>
              <a:pPr algn="l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0994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2">
  <p:cSld name="Спасибо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5333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67" y="403200"/>
            <a:ext cx="3578367" cy="52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0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1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6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7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8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4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3DCD5-2834-4CDD-9E0E-42DA34851620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4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TGTG6GhUh5M0NT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tn.org/bruno/public/papers/Fukushima1980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tn.org/bruno/public/papers/Fukushima1980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cs/hopfield-net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s.toronto.edu/~fritz/absps/cogscibm.pdf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ddheshb008/lenet-5-architecture-explained-3b559cb2d52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iddheshb008/lenet-5-architecture-explained-3b559cb2d52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thispersondoesnotexis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data-science/a-weird-introduction-to-deep-learning-7828803693b0" TargetMode="External"/><Relationship Id="rId4" Type="http://schemas.openxmlformats.org/officeDocument/2006/relationships/hyperlink" Target="https://github.com/FavioVazquez/ds-cheatsheets/tree/master/Deep_Lear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molecula.ru/articles/okrasivshii-neiron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data-science/mcculloch-pitts-model-5fdf65ac5dd1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habr.com/ru/companies/sberdevices/articles/525508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sberdevices/articles/529932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bloinsente.github.io/the-adaline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ctrTitle"/>
          </p:nvPr>
        </p:nvSpPr>
        <p:spPr>
          <a:xfrm>
            <a:off x="279232" y="240000"/>
            <a:ext cx="7956717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dirty="0">
                <a:solidFill>
                  <a:srgbClr val="FEFA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глубокое обучение</a:t>
            </a:r>
            <a:endParaRPr dirty="0">
              <a:solidFill>
                <a:srgbClr val="FEFAE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Google Shape;326;p68">
            <a:extLst>
              <a:ext uri="{FF2B5EF4-FFF2-40B4-BE49-F238E27FC236}">
                <a16:creationId xmlns:a16="http://schemas.microsoft.com/office/drawing/2014/main" id="{EB927237-F683-4A70-9044-2467C97BE202}"/>
              </a:ext>
            </a:extLst>
          </p:cNvPr>
          <p:cNvSpPr txBox="1">
            <a:spLocks/>
          </p:cNvSpPr>
          <p:nvPr/>
        </p:nvSpPr>
        <p:spPr>
          <a:xfrm>
            <a:off x="203200" y="5043976"/>
            <a:ext cx="6548400" cy="1643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Некрасов Константин Олегович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Директор по разработке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ML-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моделей  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АО «Газпромбанк»</a:t>
            </a:r>
          </a:p>
          <a:p>
            <a:pPr marL="0" indent="0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algolab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8DDAEA7-D3EE-480A-BC7F-A3AC7A236D4D}"/>
              </a:ext>
            </a:extLst>
          </p:cNvPr>
          <p:cNvSpPr/>
          <p:nvPr/>
        </p:nvSpPr>
        <p:spPr>
          <a:xfrm>
            <a:off x="8036718" y="175706"/>
            <a:ext cx="1728787" cy="910144"/>
          </a:xfrm>
          <a:prstGeom prst="rect">
            <a:avLst/>
          </a:prstGeom>
          <a:solidFill>
            <a:srgbClr val="143091"/>
          </a:solidFill>
          <a:ln>
            <a:solidFill>
              <a:srgbClr val="14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9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C4A921-B247-4B8C-93BD-60F7FA41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584325"/>
            <a:ext cx="8705850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897D5-B8B3-48EA-BD2F-7ABA33069BCB}"/>
              </a:ext>
            </a:extLst>
          </p:cNvPr>
          <p:cNvSpPr txBox="1"/>
          <p:nvPr/>
        </p:nvSpPr>
        <p:spPr>
          <a:xfrm>
            <a:off x="4870450" y="181610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Этот второй слой </a:t>
            </a:r>
            <a:r>
              <a:rPr lang="en-US" dirty="0"/>
              <a:t>NN </a:t>
            </a:r>
            <a:r>
              <a:rPr lang="ru-RU" dirty="0"/>
              <a:t>(слева) реализует </a:t>
            </a:r>
            <a:r>
              <a:rPr lang="en-US" dirty="0"/>
              <a:t>XOR </a:t>
            </a:r>
            <a:r>
              <a:rPr lang="ru-RU" dirty="0"/>
              <a:t>только с признаками </a:t>
            </a:r>
            <a:r>
              <a:rPr lang="en-US" dirty="0"/>
              <a:t>x1 </a:t>
            </a:r>
            <a:r>
              <a:rPr lang="ru-RU" dirty="0"/>
              <a:t>и </a:t>
            </a:r>
            <a:r>
              <a:rPr lang="en-US" dirty="0"/>
              <a:t>x2.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ru-RU" dirty="0"/>
              <a:t>й слой </a:t>
            </a:r>
            <a:r>
              <a:rPr lang="en-US" dirty="0"/>
              <a:t>NN</a:t>
            </a:r>
            <a:r>
              <a:rPr lang="ru-RU" dirty="0"/>
              <a:t> тоже может завершиться с успехом, но с дополнительным признаком </a:t>
            </a:r>
            <a:r>
              <a:rPr lang="en-US" dirty="0"/>
              <a:t>x1 </a:t>
            </a:r>
            <a:r>
              <a:rPr lang="ru-RU" dirty="0"/>
              <a:t>* </a:t>
            </a:r>
            <a:r>
              <a:rPr lang="en-US" dirty="0"/>
              <a:t>x2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1DC44-F919-4CFC-860E-BE595ECE41A2}"/>
              </a:ext>
            </a:extLst>
          </p:cNvPr>
          <p:cNvSpPr txBox="1"/>
          <p:nvPr/>
        </p:nvSpPr>
        <p:spPr>
          <a:xfrm>
            <a:off x="4730750" y="925047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XOR </a:t>
            </a:r>
            <a:r>
              <a:rPr lang="ru-RU" sz="2400" dirty="0"/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159579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9525E-6D4E-40FD-A965-4F4E519D5056}"/>
              </a:ext>
            </a:extLst>
          </p:cNvPr>
          <p:cNvSpPr txBox="1"/>
          <p:nvPr/>
        </p:nvSpPr>
        <p:spPr>
          <a:xfrm>
            <a:off x="9747250" y="5492750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</a:t>
            </a:r>
            <a:r>
              <a:rPr lang="en-US" dirty="0"/>
              <a:t> </a:t>
            </a:r>
            <a:r>
              <a:rPr lang="ru-RU" dirty="0">
                <a:hlinkClick r:id="rId3"/>
              </a:rPr>
              <a:t>тут</a:t>
            </a:r>
            <a:endParaRPr lang="ru-RU" dirty="0"/>
          </a:p>
        </p:txBody>
      </p:sp>
      <p:pic>
        <p:nvPicPr>
          <p:cNvPr id="6146" name="Picture 2" descr="The architecture of the neocognitron. | Download Scientific Diagram">
            <a:extLst>
              <a:ext uri="{FF2B5EF4-FFF2-40B4-BE49-F238E27FC236}">
                <a16:creationId xmlns:a16="http://schemas.microsoft.com/office/drawing/2014/main" id="{D1EAEA1F-8DBE-46A0-93DE-0BCD793E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00" y="1505675"/>
            <a:ext cx="77628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5FFD-6211-400B-A4F9-0749305FD97C}"/>
              </a:ext>
            </a:extLst>
          </p:cNvPr>
          <p:cNvSpPr txBox="1"/>
          <p:nvPr/>
        </p:nvSpPr>
        <p:spPr>
          <a:xfrm>
            <a:off x="3651250" y="8249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Neocognitron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Fukushima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2020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9525E-6D4E-40FD-A965-4F4E519D5056}"/>
              </a:ext>
            </a:extLst>
          </p:cNvPr>
          <p:cNvSpPr txBox="1"/>
          <p:nvPr/>
        </p:nvSpPr>
        <p:spPr>
          <a:xfrm>
            <a:off x="603250" y="5796469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</a:t>
            </a:r>
            <a:r>
              <a:rPr lang="en-US" dirty="0"/>
              <a:t> </a:t>
            </a:r>
            <a:r>
              <a:rPr lang="ru-RU" dirty="0">
                <a:hlinkClick r:id="rId3"/>
              </a:rPr>
              <a:t>тут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85FFD-6211-400B-A4F9-0749305FD97C}"/>
              </a:ext>
            </a:extLst>
          </p:cNvPr>
          <p:cNvSpPr txBox="1"/>
          <p:nvPr/>
        </p:nvSpPr>
        <p:spPr>
          <a:xfrm>
            <a:off x="3835400" y="11126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Self-Organizing Map</a:t>
            </a:r>
            <a:endParaRPr lang="ru-RU" sz="2800" b="1" dirty="0"/>
          </a:p>
        </p:txBody>
      </p:sp>
      <p:pic>
        <p:nvPicPr>
          <p:cNvPr id="7170" name="Picture 2" descr="Self-Organizing Maps - Tpoint Tech">
            <a:extLst>
              <a:ext uri="{FF2B5EF4-FFF2-40B4-BE49-F238E27FC236}">
                <a16:creationId xmlns:a16="http://schemas.microsoft.com/office/drawing/2014/main" id="{1D5608B8-0876-4E13-992C-B17EFBDB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1655763"/>
            <a:ext cx="54673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A12313B-292F-433B-9748-E9A9190F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5" y="1112665"/>
            <a:ext cx="31432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9C0A7-8CF9-4C75-A2F9-4D935E2C2340}"/>
              </a:ext>
            </a:extLst>
          </p:cNvPr>
          <p:cNvSpPr txBox="1"/>
          <p:nvPr/>
        </p:nvSpPr>
        <p:spPr>
          <a:xfrm>
            <a:off x="9175750" y="5115824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Теуво Калеви Кохонен</a:t>
            </a:r>
          </a:p>
        </p:txBody>
      </p:sp>
    </p:spTree>
    <p:extLst>
      <p:ext uri="{BB962C8B-B14F-4D97-AF65-F5344CB8AC3E}">
        <p14:creationId xmlns:p14="http://schemas.microsoft.com/office/powerpoint/2010/main" val="213551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9525E-6D4E-40FD-A965-4F4E519D5056}"/>
              </a:ext>
            </a:extLst>
          </p:cNvPr>
          <p:cNvSpPr txBox="1"/>
          <p:nvPr/>
        </p:nvSpPr>
        <p:spPr>
          <a:xfrm>
            <a:off x="603250" y="5796469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</a:t>
            </a:r>
            <a:r>
              <a:rPr lang="en-US" dirty="0"/>
              <a:t> </a:t>
            </a:r>
            <a:r>
              <a:rPr lang="ru-RU" dirty="0">
                <a:hlinkClick r:id="rId3"/>
              </a:rPr>
              <a:t>тут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85FFD-6211-400B-A4F9-0749305FD97C}"/>
              </a:ext>
            </a:extLst>
          </p:cNvPr>
          <p:cNvSpPr txBox="1"/>
          <p:nvPr/>
        </p:nvSpPr>
        <p:spPr>
          <a:xfrm>
            <a:off x="1743075" y="1248258"/>
            <a:ext cx="2974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Hopfield Network</a:t>
            </a:r>
            <a:endParaRPr lang="ru-RU" sz="2800" b="1" dirty="0"/>
          </a:p>
        </p:txBody>
      </p:sp>
      <p:pic>
        <p:nvPicPr>
          <p:cNvPr id="10242" name="Picture 2" descr="Hopfield network">
            <a:extLst>
              <a:ext uri="{FF2B5EF4-FFF2-40B4-BE49-F238E27FC236}">
                <a16:creationId xmlns:a16="http://schemas.microsoft.com/office/drawing/2014/main" id="{52C628B8-1554-41D8-82C5-388B7792A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6" y="1665524"/>
            <a:ext cx="6240526" cy="381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53EDDA-97B3-431E-A366-2BB40998CAC2}"/>
              </a:ext>
            </a:extLst>
          </p:cNvPr>
          <p:cNvSpPr txBox="1"/>
          <p:nvPr/>
        </p:nvSpPr>
        <p:spPr>
          <a:xfrm>
            <a:off x="5252449" y="949902"/>
            <a:ext cx="474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весовые коэффициенты</a:t>
            </a:r>
            <a:r>
              <a:rPr lang="en-US" dirty="0"/>
              <a:t> </a:t>
            </a:r>
            <a:r>
              <a:rPr lang="ru-RU" dirty="0"/>
              <a:t>между нейронами:</a:t>
            </a:r>
          </a:p>
        </p:txBody>
      </p:sp>
      <p:pic>
        <p:nvPicPr>
          <p:cNvPr id="10244" name="Picture 4" descr="At Caltech, John Hopfield wondered if computers could think; he just  received a Nobel Prize – Daily News">
            <a:extLst>
              <a:ext uri="{FF2B5EF4-FFF2-40B4-BE49-F238E27FC236}">
                <a16:creationId xmlns:a16="http://schemas.microsoft.com/office/drawing/2014/main" id="{5E2F420D-D18B-49AA-8F77-763E0FC7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7" y="2629422"/>
            <a:ext cx="4134385" cy="27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306B7-50C9-4C1A-A129-F9F096C03059}"/>
              </a:ext>
            </a:extLst>
          </p:cNvPr>
          <p:cNvSpPr txBox="1"/>
          <p:nvPr/>
        </p:nvSpPr>
        <p:spPr>
          <a:xfrm>
            <a:off x="8883650" y="5485156"/>
            <a:ext cx="222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Джон </a:t>
            </a:r>
            <a:r>
              <a:rPr lang="ru-RU" dirty="0" err="1"/>
              <a:t>Хопфилд</a:t>
            </a:r>
            <a:r>
              <a:rPr lang="ru-RU" dirty="0"/>
              <a:t> (</a:t>
            </a:r>
            <a:r>
              <a:rPr lang="en-US" dirty="0"/>
              <a:t>John Joseph Hopfield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321483-9E79-430C-B595-2868D8081370}"/>
                  </a:ext>
                </a:extLst>
              </p:cNvPr>
              <p:cNvSpPr txBox="1"/>
              <p:nvPr/>
            </p:nvSpPr>
            <p:spPr>
              <a:xfrm>
                <a:off x="6334294" y="1378978"/>
                <a:ext cx="1890967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pt-BR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m:rPr>
                                  <m:brk m:alnAt="23"/>
                                </m:rPr>
                                <a:rPr lang="el-GR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m:rPr>
                                  <m:brk m:alnAt="23"/>
                                </m:rPr>
                                <a:rPr lang="el-GR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p>
                          </m:sSubSup>
                        </m:e>
                      </m:nary>
                      <m:r>
                        <a:rPr lang="en-US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321483-9E79-430C-B595-2868D808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294" y="1378978"/>
                <a:ext cx="1890967" cy="810222"/>
              </a:xfrm>
              <a:prstGeom prst="rect">
                <a:avLst/>
              </a:prstGeom>
              <a:blipFill>
                <a:blip r:embed="rId6"/>
                <a:stretch>
                  <a:fillRect b="-7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11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Beginner's Guide to Boltzmann Machines in PyTorch | Paperspace Blog">
            <a:extLst>
              <a:ext uri="{FF2B5EF4-FFF2-40B4-BE49-F238E27FC236}">
                <a16:creationId xmlns:a16="http://schemas.microsoft.com/office/drawing/2014/main" id="{D89AA6B0-D84A-4147-98B1-D5367B243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17" y="1778000"/>
            <a:ext cx="4956208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ntropy, Free Energy, and Work of Restricted Boltzmann Machines">
            <a:extLst>
              <a:ext uri="{FF2B5EF4-FFF2-40B4-BE49-F238E27FC236}">
                <a16:creationId xmlns:a16="http://schemas.microsoft.com/office/drawing/2014/main" id="{C71C71B3-5132-4A50-82B3-44B14B69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4" y="1450975"/>
            <a:ext cx="5823259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FF833BD-13C7-4845-BCEE-B7827E8C14D3}"/>
              </a:ext>
            </a:extLst>
          </p:cNvPr>
          <p:cNvCxnSpPr>
            <a:cxnSpLocks/>
          </p:cNvCxnSpPr>
          <p:nvPr/>
        </p:nvCxnSpPr>
        <p:spPr>
          <a:xfrm>
            <a:off x="5149850" y="2266950"/>
            <a:ext cx="2374900" cy="482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1B86F-92EB-47CD-BC0E-4C199EE441A6}"/>
              </a:ext>
            </a:extLst>
          </p:cNvPr>
          <p:cNvSpPr/>
          <p:nvPr/>
        </p:nvSpPr>
        <p:spPr>
          <a:xfrm>
            <a:off x="7607300" y="2559050"/>
            <a:ext cx="1460500" cy="167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CFEDB0-B22D-4838-A7BA-71CC1CDA59FC}"/>
              </a:ext>
            </a:extLst>
          </p:cNvPr>
          <p:cNvSpPr/>
          <p:nvPr/>
        </p:nvSpPr>
        <p:spPr>
          <a:xfrm>
            <a:off x="7385050" y="3270251"/>
            <a:ext cx="1460500" cy="16764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B3B2180-1DA6-42DB-B20F-2622FABD6004}"/>
              </a:ext>
            </a:extLst>
          </p:cNvPr>
          <p:cNvCxnSpPr/>
          <p:nvPr/>
        </p:nvCxnSpPr>
        <p:spPr>
          <a:xfrm flipV="1">
            <a:off x="4641850" y="3949700"/>
            <a:ext cx="271145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25438A-43EF-4911-9B10-EFF7F0D581E3}"/>
              </a:ext>
            </a:extLst>
          </p:cNvPr>
          <p:cNvSpPr txBox="1"/>
          <p:nvPr/>
        </p:nvSpPr>
        <p:spPr>
          <a:xfrm>
            <a:off x="603250" y="5796469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</a:t>
            </a:r>
            <a:r>
              <a:rPr lang="en-US" dirty="0"/>
              <a:t> </a:t>
            </a:r>
            <a:r>
              <a:rPr lang="ru-RU" dirty="0">
                <a:hlinkClick r:id="rId5"/>
              </a:rPr>
              <a:t>тут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33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25438A-43EF-4911-9B10-EFF7F0D581E3}"/>
              </a:ext>
            </a:extLst>
          </p:cNvPr>
          <p:cNvSpPr txBox="1"/>
          <p:nvPr/>
        </p:nvSpPr>
        <p:spPr>
          <a:xfrm>
            <a:off x="603250" y="5796469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</a:t>
            </a:r>
            <a:r>
              <a:rPr lang="en-US" dirty="0"/>
              <a:t> </a:t>
            </a:r>
            <a:r>
              <a:rPr lang="ru-RU" dirty="0">
                <a:hlinkClick r:id="rId3"/>
              </a:rPr>
              <a:t>тут</a:t>
            </a:r>
            <a:endParaRPr lang="ru-RU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1A6BE78-3950-452B-A0F6-AEED76CE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2433637"/>
            <a:ext cx="6667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FDC7B-4CA0-4D6E-9A6E-D9A3CC52F87D}"/>
              </a:ext>
            </a:extLst>
          </p:cNvPr>
          <p:cNvSpPr txBox="1"/>
          <p:nvPr/>
        </p:nvSpPr>
        <p:spPr>
          <a:xfrm>
            <a:off x="3123400" y="1876903"/>
            <a:ext cx="182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LeNet-5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8" name="Picture 6" descr="Ян Лекун: «Спонтанное обучение вызовет следующую революцию в ИИ»">
            <a:extLst>
              <a:ext uri="{FF2B5EF4-FFF2-40B4-BE49-F238E27FC236}">
                <a16:creationId xmlns:a16="http://schemas.microsoft.com/office/drawing/2014/main" id="{26E88501-B358-4881-8393-C6DBC6AD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431" y="1962094"/>
            <a:ext cx="4148938" cy="27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9409F-CF24-4F6B-AEF3-D44D21A94F36}"/>
              </a:ext>
            </a:extLst>
          </p:cNvPr>
          <p:cNvSpPr txBox="1"/>
          <p:nvPr/>
        </p:nvSpPr>
        <p:spPr>
          <a:xfrm>
            <a:off x="8717750" y="4813984"/>
            <a:ext cx="299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Ян Лекун (</a:t>
            </a:r>
            <a:r>
              <a:rPr 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Yann LeCun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103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25438A-43EF-4911-9B10-EFF7F0D581E3}"/>
              </a:ext>
            </a:extLst>
          </p:cNvPr>
          <p:cNvSpPr txBox="1"/>
          <p:nvPr/>
        </p:nvSpPr>
        <p:spPr>
          <a:xfrm>
            <a:off x="603250" y="5796469"/>
            <a:ext cx="227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про </a:t>
            </a:r>
            <a:r>
              <a:rPr lang="en-US" dirty="0"/>
              <a:t>LeNet-5 </a:t>
            </a:r>
            <a:r>
              <a:rPr lang="ru-RU" dirty="0"/>
              <a:t>можно почитать</a:t>
            </a:r>
            <a:r>
              <a:rPr lang="en-US" dirty="0"/>
              <a:t> </a:t>
            </a:r>
            <a:r>
              <a:rPr lang="ru-RU" dirty="0">
                <a:hlinkClick r:id="rId3"/>
              </a:rPr>
              <a:t>тут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108655-CD0F-4A90-A967-AB5E8D69A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098353"/>
            <a:ext cx="7874000" cy="43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266" name="Picture 2" descr="Новости IMOU » Компьютерное зрение Imou побеждает в сравнительном  тестировании">
            <a:extLst>
              <a:ext uri="{FF2B5EF4-FFF2-40B4-BE49-F238E27FC236}">
                <a16:creationId xmlns:a16="http://schemas.microsoft.com/office/drawing/2014/main" id="{E0BA4756-52D8-42C4-BECE-C8A81416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6" y="1045043"/>
            <a:ext cx="5045736" cy="29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Что такое компьютерное зрение? (машинное обучение)">
            <a:extLst>
              <a:ext uri="{FF2B5EF4-FFF2-40B4-BE49-F238E27FC236}">
                <a16:creationId xmlns:a16="http://schemas.microsoft.com/office/drawing/2014/main" id="{DEC18E6A-9858-4E12-A41B-1D515541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631"/>
            <a:ext cx="4104865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enefits of Natural Language Processing for the Supply Chain | Blume Global">
            <a:extLst>
              <a:ext uri="{FF2B5EF4-FFF2-40B4-BE49-F238E27FC236}">
                <a16:creationId xmlns:a16="http://schemas.microsoft.com/office/drawing/2014/main" id="{5AAD313E-33B9-4FAB-910C-AA9DD55F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46" y="3524250"/>
            <a:ext cx="499985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pectrograms and Oscillograms: This is an oscillogram and spectrogram... |  Download Scientific Diagram">
            <a:extLst>
              <a:ext uri="{FF2B5EF4-FFF2-40B4-BE49-F238E27FC236}">
                <a16:creationId xmlns:a16="http://schemas.microsoft.com/office/drawing/2014/main" id="{93A2CBC8-FA2F-4F83-A907-1725D3CF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90" y="3932626"/>
            <a:ext cx="4791075" cy="29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290" name="Picture 2" descr="3.3. The MNIST Dataset — conx 3.7.9 documentation">
            <a:extLst>
              <a:ext uri="{FF2B5EF4-FFF2-40B4-BE49-F238E27FC236}">
                <a16:creationId xmlns:a16="http://schemas.microsoft.com/office/drawing/2014/main" id="{10C59111-0710-4B57-AC4C-07A14AFD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9" y="1003300"/>
            <a:ext cx="3527872" cy="29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DA214-5B83-4875-BEDD-AD5567F4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50" y="4051300"/>
            <a:ext cx="3388069" cy="1698552"/>
          </a:xfrm>
          <a:prstGeom prst="rect">
            <a:avLst/>
          </a:prstGeom>
        </p:spPr>
      </p:pic>
      <p:pic>
        <p:nvPicPr>
          <p:cNvPr id="12294" name="Picture 6" descr="Sample face images from the MNIST databases. | Download Scientific Diagram">
            <a:extLst>
              <a:ext uri="{FF2B5EF4-FFF2-40B4-BE49-F238E27FC236}">
                <a16:creationId xmlns:a16="http://schemas.microsoft.com/office/drawing/2014/main" id="{0AEF27DF-80F4-42CE-9055-59588FD7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72" y="912813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7AE3CB-A731-43B0-86A3-D23A25F64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914" y="415200"/>
            <a:ext cx="4310086" cy="4171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EC145-ED89-483C-8A89-8C56E2B85AB2}"/>
              </a:ext>
            </a:extLst>
          </p:cNvPr>
          <p:cNvSpPr txBox="1"/>
          <p:nvPr/>
        </p:nvSpPr>
        <p:spPr>
          <a:xfrm>
            <a:off x="8572500" y="4737099"/>
            <a:ext cx="236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Сгенерировано </a:t>
            </a:r>
            <a:r>
              <a:rPr lang="ru-RU" dirty="0">
                <a:hlinkClick r:id="rId7"/>
              </a:rPr>
              <a:t>тут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19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C61181-0F6F-4809-A5DF-E9EB122C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72" y="1304628"/>
            <a:ext cx="9354856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7" y="321847"/>
            <a:ext cx="1001648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80" dirty="0">
                <a:latin typeface="Verdana" panose="020B0604030504040204" pitchFamily="34" charset="0"/>
                <a:ea typeface="Verdana" panose="020B0604030504040204" pitchFamily="34" charset="0"/>
              </a:rPr>
              <a:t>План</a:t>
            </a:r>
            <a:r>
              <a:rPr sz="3200" spc="-287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3200" spc="27" dirty="0">
                <a:latin typeface="Verdana" panose="020B0604030504040204" pitchFamily="34" charset="0"/>
                <a:ea typeface="Verdana" panose="020B0604030504040204" pitchFamily="34" charset="0"/>
              </a:rPr>
              <a:t>занятия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867" y="1077757"/>
            <a:ext cx="7996320" cy="160439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Знакомство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8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"/>
              <a:t>Спасибо </a:t>
            </a:r>
            <a:endParaRPr/>
          </a:p>
          <a:p>
            <a:r>
              <a:rPr lang="ru"/>
              <a:t>за внимание!</a:t>
            </a: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550ACE-0CEE-44E2-9107-E3C511DB23D2}"/>
              </a:ext>
            </a:extLst>
          </p:cNvPr>
          <p:cNvSpPr/>
          <p:nvPr/>
        </p:nvSpPr>
        <p:spPr>
          <a:xfrm>
            <a:off x="8172450" y="328613"/>
            <a:ext cx="1614488" cy="671512"/>
          </a:xfrm>
          <a:prstGeom prst="rect">
            <a:avLst/>
          </a:prstGeom>
          <a:solidFill>
            <a:srgbClr val="B4E915"/>
          </a:solidFill>
          <a:ln>
            <a:solidFill>
              <a:srgbClr val="B4E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6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667" y="240043"/>
            <a:ext cx="1089998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 algn="ctr">
              <a:lnSpc>
                <a:spcPct val="100000"/>
              </a:lnSpc>
              <a:spcBef>
                <a:spcPts val="133"/>
              </a:spcBef>
            </a:pPr>
            <a:r>
              <a:rPr lang="ru-RU" spc="73" dirty="0">
                <a:latin typeface="Verdana" panose="020B0604030504040204" pitchFamily="34" charset="0"/>
                <a:ea typeface="Verdana" panose="020B0604030504040204" pitchFamily="34" charset="0"/>
              </a:rPr>
              <a:t>Кратко о себе</a:t>
            </a:r>
            <a:endParaRPr spc="12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2040" y="5156200"/>
            <a:ext cx="6029960" cy="1178763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086" algn="ctr">
              <a:spcBef>
                <a:spcPts val="513"/>
              </a:spcBef>
              <a:tabLst>
                <a:tab pos="590112" algn="l"/>
                <a:tab pos="590959" algn="l"/>
              </a:tabLst>
            </a:pPr>
            <a:r>
              <a:rPr lang="ru-RU" sz="2133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Tahoma"/>
              </a:rPr>
              <a:t>Константин Некрасов</a:t>
            </a:r>
          </a:p>
          <a:p>
            <a:pPr marL="16086" algn="ctr">
              <a:spcBef>
                <a:spcPts val="513"/>
              </a:spcBef>
              <a:tabLst>
                <a:tab pos="590112" algn="l"/>
                <a:tab pos="590959" algn="l"/>
              </a:tabLst>
            </a:pPr>
            <a:r>
              <a:rPr lang="ru-RU" sz="2133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Tahoma"/>
              </a:rPr>
              <a:t>Директор по разработке </a:t>
            </a:r>
            <a:r>
              <a:rPr lang="en-US" sz="2133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Tahoma"/>
              </a:rPr>
              <a:t>ML-</a:t>
            </a:r>
            <a:r>
              <a:rPr lang="ru-RU" sz="2133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Tahoma"/>
              </a:rPr>
              <a:t>моделей </a:t>
            </a:r>
          </a:p>
          <a:p>
            <a:pPr marL="16086" algn="ctr">
              <a:spcBef>
                <a:spcPts val="513"/>
              </a:spcBef>
              <a:tabLst>
                <a:tab pos="590112" algn="l"/>
                <a:tab pos="590959" algn="l"/>
              </a:tabLst>
            </a:pPr>
            <a:r>
              <a:rPr lang="ru-RU" sz="2133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Tahoma"/>
              </a:rPr>
              <a:t>АО «Газпромбанк»</a:t>
            </a:r>
            <a:endParaRPr sz="2133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315" y="4022372"/>
            <a:ext cx="4333240" cy="1866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90112" marR="6773" indent="-574026">
              <a:lnSpc>
                <a:spcPct val="114999"/>
              </a:lnSpc>
              <a:spcBef>
                <a:spcPts val="133"/>
              </a:spcBef>
              <a:buFont typeface="MS PGothic"/>
              <a:buChar char="➔"/>
              <a:tabLst>
                <a:tab pos="590112" algn="l"/>
                <a:tab pos="590959" algn="l"/>
              </a:tabLst>
            </a:pPr>
            <a:r>
              <a:rPr lang="ru-RU" sz="2133" spc="87" dirty="0">
                <a:latin typeface="Verdana"/>
                <a:cs typeface="Verdana"/>
              </a:rPr>
              <a:t>Занимаюсь разработкой</a:t>
            </a:r>
            <a:r>
              <a:rPr lang="en-US" sz="2133" spc="87" dirty="0">
                <a:latin typeface="Verdana"/>
                <a:cs typeface="Verdana"/>
              </a:rPr>
              <a:t> </a:t>
            </a:r>
            <a:r>
              <a:rPr lang="en-US" sz="2133" b="1" spc="87" dirty="0">
                <a:latin typeface="Verdana"/>
                <a:cs typeface="Verdana"/>
              </a:rPr>
              <a:t>ML </a:t>
            </a:r>
            <a:r>
              <a:rPr lang="ru-RU" sz="2133" b="1" spc="87" dirty="0">
                <a:latin typeface="Verdana"/>
                <a:cs typeface="Verdana"/>
              </a:rPr>
              <a:t>моделей</a:t>
            </a:r>
            <a:r>
              <a:rPr lang="ru-RU" sz="2133" spc="87" dirty="0">
                <a:latin typeface="Verdana"/>
                <a:cs typeface="Verdana"/>
              </a:rPr>
              <a:t> для клиентов банка и внутренних подразделений  </a:t>
            </a:r>
            <a:endParaRPr sz="2133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976" y="1961788"/>
            <a:ext cx="4001347" cy="722291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590112" indent="-574026">
              <a:spcBef>
                <a:spcPts val="513"/>
              </a:spcBef>
              <a:buFont typeface="MS PGothic"/>
              <a:buChar char="➔"/>
              <a:tabLst>
                <a:tab pos="590112" algn="l"/>
                <a:tab pos="590959" algn="l"/>
              </a:tabLst>
            </a:pPr>
            <a:r>
              <a:rPr lang="ru-RU" sz="2133" spc="140" dirty="0">
                <a:latin typeface="Verdana"/>
                <a:cs typeface="Verdana"/>
              </a:rPr>
              <a:t>Окончил </a:t>
            </a:r>
            <a:r>
              <a:rPr lang="ru-RU" sz="2133" b="1" spc="140" dirty="0">
                <a:latin typeface="Verdana"/>
                <a:cs typeface="Verdana"/>
              </a:rPr>
              <a:t>Физтех</a:t>
            </a:r>
            <a:r>
              <a:rPr lang="ru-RU" sz="2133" spc="140" dirty="0">
                <a:latin typeface="Verdana"/>
                <a:cs typeface="Verdana"/>
              </a:rPr>
              <a:t> с отличием</a:t>
            </a:r>
            <a:endParaRPr sz="2133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976" y="2985988"/>
            <a:ext cx="4744720" cy="7344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90112" marR="6773" indent="-574026">
              <a:lnSpc>
                <a:spcPct val="114999"/>
              </a:lnSpc>
              <a:spcBef>
                <a:spcPts val="133"/>
              </a:spcBef>
              <a:buFont typeface="MS PGothic"/>
              <a:buChar char="➔"/>
              <a:tabLst>
                <a:tab pos="590112" algn="l"/>
                <a:tab pos="590959" algn="l"/>
              </a:tabLst>
            </a:pPr>
            <a:r>
              <a:rPr lang="ru-RU" sz="2133" spc="67" dirty="0">
                <a:latin typeface="Verdana"/>
                <a:cs typeface="Verdana"/>
              </a:rPr>
              <a:t>3-й год</a:t>
            </a:r>
            <a:r>
              <a:rPr lang="en-US" sz="2133" spc="67" dirty="0">
                <a:latin typeface="Verdana"/>
                <a:cs typeface="Verdana"/>
              </a:rPr>
              <a:t> </a:t>
            </a:r>
            <a:r>
              <a:rPr lang="ru-RU" sz="2133" spc="67" dirty="0">
                <a:latin typeface="Verdana"/>
                <a:cs typeface="Verdana"/>
              </a:rPr>
              <a:t>работаю </a:t>
            </a:r>
            <a:r>
              <a:rPr lang="en-US" sz="2133" spc="67" dirty="0">
                <a:latin typeface="Verdana"/>
                <a:cs typeface="Verdana"/>
              </a:rPr>
              <a:t>Data Scientist  </a:t>
            </a:r>
            <a:endParaRPr sz="2133" dirty="0">
              <a:latin typeface="Verdana"/>
              <a:cs typeface="Verdana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DA10E7-A6DE-4B05-9409-FBD119D0B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36" y="1835944"/>
            <a:ext cx="3186112" cy="3186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018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0AD1245-88C3-4C07-9B1D-8090A70F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04825"/>
            <a:ext cx="95250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487C7-4A81-4E00-8BFC-93A957DDE689}"/>
              </a:ext>
            </a:extLst>
          </p:cNvPr>
          <p:cNvSpPr txBox="1"/>
          <p:nvPr/>
        </p:nvSpPr>
        <p:spPr>
          <a:xfrm>
            <a:off x="729450" y="6000749"/>
            <a:ext cx="239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GitHub</a:t>
            </a:r>
            <a:endParaRPr lang="en-US" dirty="0"/>
          </a:p>
          <a:p>
            <a:r>
              <a:rPr lang="ru-RU" dirty="0">
                <a:hlinkClick r:id="rId5"/>
              </a:rPr>
              <a:t>Статья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36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487C7-4A81-4E00-8BFC-93A957DDE689}"/>
              </a:ext>
            </a:extLst>
          </p:cNvPr>
          <p:cNvSpPr txBox="1"/>
          <p:nvPr/>
        </p:nvSpPr>
        <p:spPr>
          <a:xfrm>
            <a:off x="480000" y="1173537"/>
            <a:ext cx="52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3"/>
              </a:rPr>
              <a:t>Метод Гольджи </a:t>
            </a:r>
            <a:r>
              <a:rPr lang="ru-RU" dirty="0"/>
              <a:t>- техника окрашивания нервной ткани, разработанная итальянским физиологом </a:t>
            </a:r>
            <a:r>
              <a:rPr lang="ru-RU" dirty="0" err="1"/>
              <a:t>Камилло</a:t>
            </a:r>
            <a:r>
              <a:rPr lang="ru-RU" dirty="0"/>
              <a:t> Гольджи в 1873 году.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D0B68-93BD-48B5-8C70-AC2752A4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850" y="1121043"/>
            <a:ext cx="2676899" cy="2981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756D1-9FD4-4ECB-A60D-B8D5A40FF0A0}"/>
              </a:ext>
            </a:extLst>
          </p:cNvPr>
          <p:cNvSpPr txBox="1"/>
          <p:nvPr/>
        </p:nvSpPr>
        <p:spPr>
          <a:xfrm>
            <a:off x="8147050" y="4246086"/>
            <a:ext cx="4000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000000"/>
                </a:solidFill>
                <a:effectLst/>
                <a:latin typeface="Gregor"/>
              </a:rPr>
              <a:t>Камилло</a:t>
            </a:r>
            <a:r>
              <a:rPr lang="ru-RU" b="1" i="0" dirty="0">
                <a:solidFill>
                  <a:srgbClr val="000000"/>
                </a:solidFill>
                <a:effectLst/>
                <a:latin typeface="Gregor"/>
              </a:rPr>
              <a:t> Гольджи.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 </a:t>
            </a:r>
            <a:r>
              <a:rPr lang="ru-RU" b="0" i="1" dirty="0">
                <a:solidFill>
                  <a:srgbClr val="000000"/>
                </a:solidFill>
                <a:effectLst/>
                <a:latin typeface="Gregor"/>
              </a:rPr>
              <a:t>Родился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 7 июля 1843 г. в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egor"/>
              </a:rPr>
              <a:t>Кортено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, Италия. </a:t>
            </a:r>
            <a:r>
              <a:rPr lang="ru-RU" b="0" i="1" dirty="0">
                <a:solidFill>
                  <a:srgbClr val="000000"/>
                </a:solidFill>
                <a:effectLst/>
                <a:latin typeface="Gregor"/>
              </a:rPr>
              <a:t>Умер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 21 января 1926 г. в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egor"/>
              </a:rPr>
              <a:t>Павии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, Италия.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Лауреат Нобелевской премии по физиологии и медицине 1906 года (1/2 премии, совместно с Сантьяго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egor"/>
              </a:rPr>
              <a:t>Рамон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-и-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Gregor"/>
              </a:rPr>
              <a:t>Кахалем</a:t>
            </a:r>
            <a:r>
              <a:rPr lang="ru-RU" b="0" i="0" dirty="0">
                <a:solidFill>
                  <a:srgbClr val="000000"/>
                </a:solidFill>
                <a:effectLst/>
                <a:latin typeface="Gregor"/>
              </a:rPr>
              <a:t>).</a:t>
            </a:r>
            <a:endParaRPr lang="ru-RU" dirty="0"/>
          </a:p>
        </p:txBody>
      </p:sp>
      <p:pic>
        <p:nvPicPr>
          <p:cNvPr id="3074" name="Picture 2" descr="Метод Гольджи | это... Что такое Метод Гольджи?">
            <a:extLst>
              <a:ext uri="{FF2B5EF4-FFF2-40B4-BE49-F238E27FC236}">
                <a16:creationId xmlns:a16="http://schemas.microsoft.com/office/drawing/2014/main" id="{B6D6332E-3B2D-43AB-AE1E-3B5B8E3E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00" y="2670948"/>
            <a:ext cx="38957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9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McCulloch (right) and Pitts (left) in 1949">
            <a:extLst>
              <a:ext uri="{FF2B5EF4-FFF2-40B4-BE49-F238E27FC236}">
                <a16:creationId xmlns:a16="http://schemas.microsoft.com/office/drawing/2014/main" id="{4998C66C-F6C7-41BF-AF5A-8094F448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60" y="1389063"/>
            <a:ext cx="3288940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FCD3F-21EF-46F2-BA03-91D4142B0C22}"/>
              </a:ext>
            </a:extLst>
          </p:cNvPr>
          <p:cNvSpPr txBox="1"/>
          <p:nvPr/>
        </p:nvSpPr>
        <p:spPr>
          <a:xfrm>
            <a:off x="8051800" y="4845050"/>
            <a:ext cx="3683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Уоррен Мак-</a:t>
            </a:r>
            <a:r>
              <a:rPr lang="ru-RU" dirty="0" err="1"/>
              <a:t>Каллок</a:t>
            </a:r>
            <a:r>
              <a:rPr lang="ru-RU" dirty="0"/>
              <a:t> и Уолтер </a:t>
            </a:r>
            <a:r>
              <a:rPr lang="ru-RU" dirty="0" err="1"/>
              <a:t>Питс</a:t>
            </a:r>
            <a:r>
              <a:rPr lang="ru-RU" dirty="0"/>
              <a:t> (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Warren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MuCulloch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(neuroscientist) and Walter Pitts (logician) in 1943.</a:t>
            </a:r>
            <a:r>
              <a:rPr lang="ru-RU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1D0C8-196F-45CD-98CB-C975B839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56" y="1970615"/>
            <a:ext cx="4043875" cy="22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0526D1-8691-4E7A-AB1A-8BFC58481AE9}"/>
              </a:ext>
            </a:extLst>
          </p:cNvPr>
          <p:cNvSpPr txBox="1"/>
          <p:nvPr/>
        </p:nvSpPr>
        <p:spPr>
          <a:xfrm>
            <a:off x="676903" y="1389063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Биологический нейрон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33E77-C30A-4755-9CA4-9DA3AA500E25}"/>
              </a:ext>
            </a:extLst>
          </p:cNvPr>
          <p:cNvSpPr txBox="1"/>
          <p:nvPr/>
        </p:nvSpPr>
        <p:spPr>
          <a:xfrm>
            <a:off x="676903" y="5645150"/>
            <a:ext cx="11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medium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51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F8E919-905C-4E48-9873-BFBA8B26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5" y="2774314"/>
            <a:ext cx="35147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B4081D-E999-41D3-9587-F6F196CECE3D}"/>
              </a:ext>
            </a:extLst>
          </p:cNvPr>
          <p:cNvSpPr txBox="1"/>
          <p:nvPr/>
        </p:nvSpPr>
        <p:spPr>
          <a:xfrm>
            <a:off x="398055" y="1114127"/>
            <a:ext cx="35706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Первая вычислительная модель нейрона была предложена нейрофизиологом Уорреном </a:t>
            </a:r>
            <a:r>
              <a:rPr lang="ru-RU" dirty="0" err="1"/>
              <a:t>МакКаллоком</a:t>
            </a:r>
            <a:r>
              <a:rPr lang="ru-RU" dirty="0"/>
              <a:t> и логиком Уолтером </a:t>
            </a:r>
            <a:r>
              <a:rPr lang="ru-RU" dirty="0" err="1"/>
              <a:t>Питтсом</a:t>
            </a:r>
            <a:r>
              <a:rPr lang="ru-RU" dirty="0"/>
              <a:t> в 1943 году.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22E2D0D-6362-4D01-AD1A-FDBC2C9D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02" y="958811"/>
            <a:ext cx="4595225" cy="17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020577-135F-42AB-AE08-42C63CA34134}"/>
              </a:ext>
            </a:extLst>
          </p:cNvPr>
          <p:cNvSpPr txBox="1"/>
          <p:nvPr/>
        </p:nvSpPr>
        <p:spPr>
          <a:xfrm>
            <a:off x="6096000" y="297308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Функция </a:t>
            </a:r>
            <a:r>
              <a:rPr lang="ru-RU" b="1" dirty="0"/>
              <a:t>g(x) </a:t>
            </a:r>
            <a:r>
              <a:rPr lang="ru-RU" dirty="0"/>
              <a:t>просто суммирует значения входов — выполняет агрегирование.</a:t>
            </a:r>
          </a:p>
          <a:p>
            <a:endParaRPr lang="ru-RU" dirty="0"/>
          </a:p>
          <a:p>
            <a:r>
              <a:rPr lang="ru-RU" dirty="0"/>
              <a:t>Параметр </a:t>
            </a:r>
            <a:r>
              <a:rPr lang="ru-RU" b="1" dirty="0"/>
              <a:t>θ</a:t>
            </a:r>
            <a:r>
              <a:rPr lang="ru-RU" dirty="0"/>
              <a:t> здесь называется порогом.</a:t>
            </a:r>
          </a:p>
          <a:p>
            <a:endParaRPr lang="ru-RU" dirty="0"/>
          </a:p>
          <a:p>
            <a:r>
              <a:rPr lang="ru-RU" dirty="0"/>
              <a:t>Это и есть пороговая логика (</a:t>
            </a:r>
            <a:r>
              <a:rPr lang="ru-RU" dirty="0" err="1"/>
              <a:t>Thresholding</a:t>
            </a:r>
            <a:r>
              <a:rPr lang="ru-RU" dirty="0"/>
              <a:t> Logic).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70459-3413-4D26-9ACD-02EDC5C47C21}"/>
              </a:ext>
            </a:extLst>
          </p:cNvPr>
          <p:cNvSpPr txBox="1"/>
          <p:nvPr/>
        </p:nvSpPr>
        <p:spPr>
          <a:xfrm>
            <a:off x="480000" y="5937250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hlinkClick r:id="rId5"/>
              </a:rPr>
              <a:t>Хабр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15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FCD3F-21EF-46F2-BA03-91D4142B0C22}"/>
              </a:ext>
            </a:extLst>
          </p:cNvPr>
          <p:cNvSpPr txBox="1"/>
          <p:nvPr/>
        </p:nvSpPr>
        <p:spPr>
          <a:xfrm>
            <a:off x="9175750" y="4711700"/>
            <a:ext cx="262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Фрэнк </a:t>
            </a:r>
            <a:r>
              <a:rPr lang="ru-RU" dirty="0" err="1"/>
              <a:t>Розенблатт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33E77-C30A-4755-9CA4-9DA3AA500E25}"/>
              </a:ext>
            </a:extLst>
          </p:cNvPr>
          <p:cNvSpPr txBox="1"/>
          <p:nvPr/>
        </p:nvSpPr>
        <p:spPr>
          <a:xfrm>
            <a:off x="9986003" y="5081032"/>
            <a:ext cx="11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hlinkClick r:id="rId3"/>
              </a:rPr>
              <a:t>Хабр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40FFA0-5519-4D77-AF52-587116D4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942" y="885100"/>
            <a:ext cx="282086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F186-EE62-4C1C-A5C9-52394F861F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200" y="885100"/>
            <a:ext cx="6277851" cy="3086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672974-0AFF-4436-9732-98DBCC7D5FE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108" y="3838164"/>
            <a:ext cx="5496692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1774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</a:t>
            </a:r>
            <a:r>
              <a:rPr lang="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129E63-92B8-40FF-B71F-E87B9CA1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00" y="2906750"/>
            <a:ext cx="8556297" cy="32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EB2A79-FBE3-469A-A32A-55498117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701" y="837642"/>
            <a:ext cx="3454604" cy="2703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9525E-6D4E-40FD-A965-4F4E519D5056}"/>
              </a:ext>
            </a:extLst>
          </p:cNvPr>
          <p:cNvSpPr txBox="1"/>
          <p:nvPr/>
        </p:nvSpPr>
        <p:spPr>
          <a:xfrm>
            <a:off x="9747250" y="5492750"/>
            <a:ext cx="2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Подробнее можно почитать </a:t>
            </a:r>
            <a:r>
              <a:rPr lang="ru-RU" dirty="0">
                <a:hlinkClick r:id="rId5"/>
              </a:rPr>
              <a:t>тут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9231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331</Words>
  <Application>Microsoft Office PowerPoint</Application>
  <PresentationFormat>Широкоэкранный</PresentationFormat>
  <Paragraphs>70</Paragraphs>
  <Slides>20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MS PGothic</vt:lpstr>
      <vt:lpstr>Arial</vt:lpstr>
      <vt:lpstr>Calibri</vt:lpstr>
      <vt:lpstr>Calibri Light</vt:lpstr>
      <vt:lpstr>Cambria Math</vt:lpstr>
      <vt:lpstr>Gregor</vt:lpstr>
      <vt:lpstr>Montserrat</vt:lpstr>
      <vt:lpstr>source-serif-pro</vt:lpstr>
      <vt:lpstr>Tahoma</vt:lpstr>
      <vt:lpstr>Verdana</vt:lpstr>
      <vt:lpstr>Тема Office</vt:lpstr>
      <vt:lpstr>Введение в глубокое обучение</vt:lpstr>
      <vt:lpstr>План занятия</vt:lpstr>
      <vt:lpstr>Кратко о себе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История DL 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машинного обучения</dc:title>
  <dc:creator>Alex</dc:creator>
  <cp:lastModifiedBy>NeKonn</cp:lastModifiedBy>
  <cp:revision>104</cp:revision>
  <dcterms:created xsi:type="dcterms:W3CDTF">2024-03-22T06:25:09Z</dcterms:created>
  <dcterms:modified xsi:type="dcterms:W3CDTF">2025-04-15T13:13:44Z</dcterms:modified>
</cp:coreProperties>
</file>